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Noto Serif CJK KR Black"/>
      <p:bold r:id="rId22"/>
    </p:embeddedFont>
    <p:embeddedFont>
      <p:font typeface="Pretendard Bold"/>
      <p:bold r:id="rId23"/>
    </p:embeddedFont>
    <p:embeddedFont>
      <p:font typeface="Noto Sans CJK KR Medium"/>
      <p:bold r:id="rId24"/>
    </p:embeddedFont>
    <p:embeddedFont>
      <p:font typeface="Noto Serif CJK KR Bold"/>
      <p:bold r:id="rId25"/>
    </p:embeddedFont>
    <p:embeddedFont>
      <p:font typeface="Pretendard Regular"/>
      <p:regular r:id="rId26"/>
    </p:embeddedFont>
    <p:embeddedFont>
      <p:font typeface="Noto Serif CJK KR Medium"/>
      <p:bold r:id="rId27"/>
    </p:embeddedFont>
    <p:embeddedFont>
      <p:font typeface="Pretendard SemiBold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1.fntdata" Type="http://schemas.openxmlformats.org/officeDocument/2006/relationships/font"/><Relationship Id="rId23" Target="fonts/font2.fntdata" Type="http://schemas.openxmlformats.org/officeDocument/2006/relationships/font"/><Relationship Id="rId24" Target="fonts/font3.fntdata" Type="http://schemas.openxmlformats.org/officeDocument/2006/relationships/font"/><Relationship Id="rId25" Target="fonts/font4.fntdata" Type="http://schemas.openxmlformats.org/officeDocument/2006/relationships/font"/><Relationship Id="rId26" Target="fonts/font5.fntdata" Type="http://schemas.openxmlformats.org/officeDocument/2006/relationships/font"/><Relationship Id="rId27" Target="fonts/font6.fntdata" Type="http://schemas.openxmlformats.org/officeDocument/2006/relationships/font"/><Relationship Id="rId28" Target="fonts/font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3.png" Type="http://schemas.openxmlformats.org/officeDocument/2006/relationships/image"/><Relationship Id="rId5" Target="../media/image14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1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209800" y="1549400"/>
            <a:ext cx="13855700" cy="15494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8700" b="false" i="false" u="none" strike="noStrike">
                <a:solidFill>
                  <a:srgbClr val="000000"/>
                </a:solidFill>
                <a:ea typeface="Noto Serif CJK KR Black"/>
              </a:rPr>
              <a:t>음식</a:t>
            </a:r>
            <a:r>
              <a:rPr lang="en-US" sz="8700" b="false" i="false" u="none" strike="noStrike">
                <a:solidFill>
                  <a:srgbClr val="000000"/>
                </a:solidFill>
                <a:latin typeface="Noto Serif CJK KR Black"/>
              </a:rPr>
              <a:t> </a:t>
            </a:r>
            <a:r>
              <a:rPr lang="ko-KR" sz="8700" b="false" i="false" u="none" strike="noStrike">
                <a:solidFill>
                  <a:srgbClr val="000000"/>
                </a:solidFill>
                <a:ea typeface="Noto Serif CJK KR Black"/>
              </a:rPr>
              <a:t>이미지</a:t>
            </a:r>
            <a:r>
              <a:rPr lang="en-US" sz="8700" b="false" i="false" u="none" strike="noStrike">
                <a:solidFill>
                  <a:srgbClr val="000000"/>
                </a:solidFill>
                <a:latin typeface="Noto Serif CJK KR Black"/>
              </a:rPr>
              <a:t> </a:t>
            </a:r>
            <a:r>
              <a:rPr lang="ko-KR" sz="8700" b="false" i="false" u="none" strike="noStrike">
                <a:solidFill>
                  <a:srgbClr val="000000"/>
                </a:solidFill>
                <a:ea typeface="Noto Serif CJK KR Black"/>
              </a:rPr>
              <a:t>예측</a:t>
            </a:r>
            <a:r>
              <a:rPr lang="en-US" sz="8700" b="false" i="false" u="none" strike="noStrike">
                <a:solidFill>
                  <a:srgbClr val="000000"/>
                </a:solidFill>
                <a:latin typeface="Noto Serif CJK KR Black"/>
              </a:rPr>
              <a:t> </a:t>
            </a:r>
            <a:r>
              <a:rPr lang="ko-KR" sz="8700" b="false" i="false" u="none" strike="noStrike">
                <a:solidFill>
                  <a:srgbClr val="000000"/>
                </a:solidFill>
                <a:ea typeface="Noto Serif CJK KR Black"/>
              </a:rPr>
              <a:t>서비스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51100" y="4013200"/>
            <a:ext cx="137160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3000" b="false" i="false" u="none" strike="noStrike" spc="-100">
                <a:solidFill>
                  <a:srgbClr val="B19882"/>
                </a:solidFill>
                <a:ea typeface="Pretendard Bold"/>
              </a:rPr>
              <a:t>이미지</a:t>
            </a:r>
            <a:r>
              <a:rPr lang="en-US" sz="3000" b="false" i="false" u="none" strike="noStrike" spc="-100">
                <a:solidFill>
                  <a:srgbClr val="B19882"/>
                </a:solidFill>
                <a:latin typeface="Pretendard Bold"/>
              </a:rPr>
              <a:t> </a:t>
            </a:r>
            <a:r>
              <a:rPr lang="ko-KR" sz="3000" b="false" i="false" u="none" strike="noStrike" spc="-100">
                <a:solidFill>
                  <a:srgbClr val="B19882"/>
                </a:solidFill>
                <a:ea typeface="Pretendard Bold"/>
              </a:rPr>
              <a:t>인식</a:t>
            </a:r>
            <a:r>
              <a:rPr lang="en-US" sz="3000" b="false" i="false" u="none" strike="noStrike" spc="-100">
                <a:solidFill>
                  <a:srgbClr val="B19882"/>
                </a:solidFill>
                <a:latin typeface="Pretendard Bold"/>
              </a:rPr>
              <a:t> </a:t>
            </a:r>
            <a:r>
              <a:rPr lang="ko-KR" sz="3000" b="false" i="false" u="none" strike="noStrike" spc="-100">
                <a:solidFill>
                  <a:srgbClr val="B19882"/>
                </a:solidFill>
                <a:ea typeface="Pretendard Bold"/>
              </a:rPr>
              <a:t>기술을</a:t>
            </a:r>
            <a:r>
              <a:rPr lang="en-US" sz="3000" b="false" i="false" u="none" strike="noStrike" spc="-100">
                <a:solidFill>
                  <a:srgbClr val="B19882"/>
                </a:solidFill>
                <a:latin typeface="Pretendard Bold"/>
              </a:rPr>
              <a:t> </a:t>
            </a:r>
            <a:r>
              <a:rPr lang="ko-KR" sz="3000" b="false" i="false" u="none" strike="noStrike" spc="-100">
                <a:solidFill>
                  <a:srgbClr val="B19882"/>
                </a:solidFill>
                <a:ea typeface="Pretendard Bold"/>
              </a:rPr>
              <a:t>활용한</a:t>
            </a:r>
            <a:r>
              <a:rPr lang="en-US" sz="3000" b="false" i="false" u="none" strike="noStrike" spc="-100">
                <a:solidFill>
                  <a:srgbClr val="B19882"/>
                </a:solidFill>
                <a:latin typeface="Pretendard Bold"/>
              </a:rPr>
              <a:t>  </a:t>
            </a:r>
            <a:r>
              <a:rPr lang="ko-KR" sz="3000" b="false" i="false" u="none" strike="noStrike" spc="-100">
                <a:solidFill>
                  <a:srgbClr val="B19882"/>
                </a:solidFill>
                <a:ea typeface="Pretendard Bold"/>
              </a:rPr>
              <a:t>음식</a:t>
            </a:r>
            <a:r>
              <a:rPr lang="en-US" sz="3000" b="false" i="false" u="none" strike="noStrike" spc="-100">
                <a:solidFill>
                  <a:srgbClr val="B19882"/>
                </a:solidFill>
                <a:latin typeface="Pretendard Bold"/>
              </a:rPr>
              <a:t> </a:t>
            </a:r>
            <a:r>
              <a:rPr lang="ko-KR" sz="3000" b="false" i="false" u="none" strike="noStrike" spc="-100">
                <a:solidFill>
                  <a:srgbClr val="B19882"/>
                </a:solidFill>
                <a:ea typeface="Pretendard Bold"/>
              </a:rPr>
              <a:t>예측</a:t>
            </a:r>
            <a:r>
              <a:rPr lang="en-US" sz="3000" b="false" i="false" u="none" strike="noStrike" spc="-100">
                <a:solidFill>
                  <a:srgbClr val="B19882"/>
                </a:solidFill>
                <a:latin typeface="Pretendard Bold"/>
              </a:rPr>
              <a:t> </a:t>
            </a:r>
            <a:r>
              <a:rPr lang="ko-KR" sz="3000" b="false" i="false" u="none" strike="noStrike" spc="-100">
                <a:solidFill>
                  <a:srgbClr val="B19882"/>
                </a:solidFill>
                <a:ea typeface="Pretendard Bold"/>
              </a:rPr>
              <a:t>시스템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0">
            <a:off x="2489200" y="5168900"/>
            <a:ext cx="13639800" cy="3517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0" y="0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647700" cy="10325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16200000">
            <a:off x="-698500" y="1358900"/>
            <a:ext cx="2006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Noto Sans CJK KR Medium"/>
              </a:rPr>
              <a:t>Business 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16200000">
            <a:off x="-914400" y="8432800"/>
            <a:ext cx="25146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200" b="false" i="false" u="none" strike="noStrike">
                <a:solidFill>
                  <a:srgbClr val="FFFFFF"/>
                </a:solidFill>
                <a:latin typeface="Noto Sans CJK KR Medium"/>
              </a:rPr>
              <a:t>www.miricompany.com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6800" y="1295400"/>
            <a:ext cx="163068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모델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성능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평가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및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결과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66800" y="3886200"/>
            <a:ext cx="4089400" cy="381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635000" y="4610100"/>
            <a:ext cx="6172200" cy="17145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436100" y="4114800"/>
            <a:ext cx="6680200" cy="5892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41400" y="3009900"/>
            <a:ext cx="4165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Test_Loss, Test Accuracy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731500" y="3860800"/>
            <a:ext cx="4089400" cy="38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706100" y="2971800"/>
            <a:ext cx="4165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정밀도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재현율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, f1-score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5200" y="1473200"/>
            <a:ext cx="83312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모델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성능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평가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및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결과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819400" y="3975100"/>
            <a:ext cx="4089400" cy="381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794000" y="3086100"/>
            <a:ext cx="4165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오분류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클래스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(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상위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10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)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277600" y="3975100"/>
            <a:ext cx="4102100" cy="38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65200" y="4559300"/>
            <a:ext cx="8178800" cy="47117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29800" y="4559300"/>
            <a:ext cx="7010400" cy="4711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1252200" y="3086100"/>
            <a:ext cx="4165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혼동되는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음식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(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상위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10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7900" y="1524000"/>
            <a:ext cx="16484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DB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모델링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7900" y="3073400"/>
            <a:ext cx="6146800" cy="4699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데이터베이스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 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구조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설계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7900" y="4114800"/>
            <a:ext cx="6146800" cy="140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사용자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정보</a:t>
            </a:r>
          </a:p>
          <a:p>
            <a:pPr algn="l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레시피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및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재료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데이터</a:t>
            </a:r>
          </a:p>
          <a:p>
            <a:pPr algn="l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게시판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데이터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159000" y="2921000"/>
            <a:ext cx="12979400" cy="6921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7900" y="1524000"/>
            <a:ext cx="16484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DB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모델링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55700" y="1854200"/>
            <a:ext cx="5372100" cy="198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챗봇</a:t>
            </a:r>
          </a:p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서비스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00900" y="1803400"/>
            <a:ext cx="9931400" cy="386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26300" y="6083300"/>
            <a:ext cx="34671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GPT-4</a:t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모델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활용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02800" y="6299200"/>
            <a:ext cx="723900" cy="7239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826000" y="6248400"/>
            <a:ext cx="673100" cy="6731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660400" y="6083300"/>
            <a:ext cx="39243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DB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연동</a:t>
            </a:r>
          </a:p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맞춤형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추천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기능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0400" y="7353300"/>
            <a:ext cx="4902200" cy="1320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사용자의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선호하는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맛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비선호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맛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고려</a:t>
            </a:r>
          </a:p>
          <a:p>
            <a:pPr algn="l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알레르기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고려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채식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유형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고려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55700" y="1778000"/>
            <a:ext cx="16129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웹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개발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기술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700" y="3771900"/>
            <a:ext cx="37211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AJAX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비동기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통신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257800" y="3771900"/>
            <a:ext cx="37211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Bootstrap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반응형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디자인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59900" y="3771900"/>
            <a:ext cx="37211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React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프론트엔드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74700" y="3771900"/>
            <a:ext cx="3721100" cy="800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Node.js</a:t>
            </a:r>
          </a:p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백엔드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895600" y="1498600"/>
            <a:ext cx="124968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ko-KR" sz="6500" b="false" i="false" u="none" strike="noStrike">
                <a:solidFill>
                  <a:srgbClr val="B19882"/>
                </a:solidFill>
                <a:ea typeface="Noto Serif CJK KR Black"/>
              </a:rPr>
              <a:t>서비스</a:t>
            </a:r>
            <a:r>
              <a:rPr lang="en-US" sz="6500" b="false" i="false" u="none" strike="noStrike">
                <a:solidFill>
                  <a:srgbClr val="B19882"/>
                </a:solidFill>
                <a:latin typeface="Noto Serif CJK KR Black"/>
              </a:rPr>
              <a:t> </a:t>
            </a:r>
            <a:r>
              <a:rPr lang="ko-KR" sz="6500" b="false" i="false" u="none" strike="noStrike">
                <a:solidFill>
                  <a:srgbClr val="B19882"/>
                </a:solidFill>
                <a:ea typeface="Noto Serif CJK KR Black"/>
              </a:rPr>
              <a:t>시연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692400" y="3695700"/>
            <a:ext cx="129159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54300" y="4267200"/>
            <a:ext cx="12992100" cy="41910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- CNN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음식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데이터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수집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전처리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설계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학습</a:t>
            </a:r>
          </a:p>
          <a:p>
            <a:pPr algn="ctr" lvl="0">
              <a:lnSpc>
                <a:spcPct val="132800"/>
              </a:lnSpc>
            </a:pP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결과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분석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완료</a:t>
            </a:r>
          </a:p>
          <a:p>
            <a:pPr algn="ctr" lvl="0">
              <a:lnSpc>
                <a:spcPct val="132800"/>
              </a:lnSpc>
            </a:pP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- DB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모델링과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챗봇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연동</a:t>
            </a:r>
          </a:p>
          <a:p>
            <a:pPr algn="ctr" lvl="0">
              <a:lnSpc>
                <a:spcPct val="132800"/>
              </a:lnSpc>
            </a:pP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인터페이스를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통한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친화적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서비스</a:t>
            </a:r>
          </a:p>
          <a:p>
            <a:pPr algn="ctr" lvl="0">
              <a:lnSpc>
                <a:spcPct val="132800"/>
              </a:lnSpc>
            </a:pP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실시간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음식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ctr" lvl="0">
              <a:lnSpc>
                <a:spcPct val="132800"/>
              </a:lnSpc>
            </a:pP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지속적인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개선과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확장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가능성</a:t>
            </a:r>
            <a:r>
              <a:rPr lang="en-US" sz="3000" b="false" i="false" u="none" strike="noStrike" spc="-100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3000" b="false" i="false" u="none" strike="noStrike" spc="-100">
                <a:solidFill>
                  <a:srgbClr val="000000"/>
                </a:solidFill>
                <a:ea typeface="Pretendard Regular"/>
              </a:rPr>
              <a:t>열려있음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635000" y="1320800"/>
            <a:ext cx="6451600" cy="1244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7000" b="false" i="false" u="none" strike="noStrike">
                <a:solidFill>
                  <a:srgbClr val="B19882"/>
                </a:solidFill>
                <a:ea typeface="Noto Serif CJK KR Black"/>
              </a:rPr>
              <a:t>목차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32700" y="1282700"/>
            <a:ext cx="7239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B19882"/>
                </a:solidFill>
                <a:latin typeface="Noto Serif CJK KR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32700" y="2832100"/>
            <a:ext cx="4787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CNN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개념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적용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32700" y="1752600"/>
            <a:ext cx="48006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프로젝트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52400" y="1282700"/>
            <a:ext cx="7239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B19882"/>
                </a:solidFill>
                <a:latin typeface="Noto Serif CJK KR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852400" y="2832100"/>
            <a:ext cx="4787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구조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52400" y="1752600"/>
            <a:ext cx="48006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Noto Serif CJK KR Bold"/>
              </a:rPr>
              <a:t>CNN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모델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설계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32700" y="4254500"/>
            <a:ext cx="7239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B19882"/>
                </a:solidFill>
                <a:latin typeface="Noto Serif CJK KR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32700" y="5803900"/>
            <a:ext cx="4787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레시피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수집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632700" y="4724400"/>
            <a:ext cx="48006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데이터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수집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52400" y="4254500"/>
            <a:ext cx="7239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B19882"/>
                </a:solidFill>
                <a:latin typeface="Noto Serif CJK KR Bold"/>
              </a:rPr>
              <a:t>05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52400" y="5803900"/>
            <a:ext cx="4787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성능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평가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852400" y="4724400"/>
            <a:ext cx="48006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모델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학습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및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평가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632700" y="7226300"/>
            <a:ext cx="7239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B19882"/>
                </a:solidFill>
                <a:latin typeface="Noto Serif CJK KR Bold"/>
              </a:rPr>
              <a:t>03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632700" y="8775700"/>
            <a:ext cx="4787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전처리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및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증강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32700" y="7696200"/>
            <a:ext cx="48006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데이터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전처리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52400" y="7226300"/>
            <a:ext cx="7239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B19882"/>
                </a:solidFill>
                <a:latin typeface="Noto Serif CJK KR Bold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52400" y="8775700"/>
            <a:ext cx="47879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웹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,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챗봇</a:t>
            </a:r>
            <a:r>
              <a:rPr lang="en-US" sz="22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52400" y="7696200"/>
            <a:ext cx="4800600" cy="46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서비스</a:t>
            </a:r>
            <a:r>
              <a:rPr lang="en-US" sz="26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Noto Serif CJK KR Bold"/>
              </a:rPr>
              <a:t>구현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35000" y="3962400"/>
            <a:ext cx="6007100" cy="2387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개요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데이터</a:t>
            </a: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전처리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- CNN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설계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모델</a:t>
            </a: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학습</a:t>
            </a: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및</a:t>
            </a: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평가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서비스</a:t>
            </a:r>
            <a:r>
              <a:rPr lang="en-US" sz="2000" b="false" i="false" u="none" strike="noStrike">
                <a:solidFill>
                  <a:srgbClr val="B1988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B19882"/>
                </a:solidFill>
                <a:ea typeface="Pretendard Regular"/>
              </a:rPr>
              <a:t>구현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4203700"/>
            <a:ext cx="5994400" cy="198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CNN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음식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프로젝트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: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인식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활용하여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음식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예측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맞춤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제공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식품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산업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혁신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5200" y="1828800"/>
            <a:ext cx="62484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프로젝트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개요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255000" y="2362200"/>
            <a:ext cx="4089400" cy="381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216900" y="1485900"/>
            <a:ext cx="4165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음식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이미지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예측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220700" y="2857500"/>
            <a:ext cx="4102100" cy="21082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8255000" y="5219700"/>
            <a:ext cx="4089400" cy="127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220700" y="2362200"/>
            <a:ext cx="4102100" cy="38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8255000" y="2857500"/>
            <a:ext cx="4102100" cy="21082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220700" y="5219700"/>
            <a:ext cx="41021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3182600" y="1485900"/>
            <a:ext cx="41656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사용자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맞춤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SemiBold"/>
              </a:rPr>
              <a:t>서비스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82600" y="5524500"/>
            <a:ext cx="4165600" cy="257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정보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</a:p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챗봇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사용자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위치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</a:p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챗봇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서비스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16900" y="5524500"/>
            <a:ext cx="4165600" cy="2578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음식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이미지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기반</a:t>
            </a:r>
          </a:p>
          <a:p>
            <a:pPr algn="ctr" lvl="0">
              <a:lnSpc>
                <a:spcPct val="132800"/>
              </a:lnSpc>
            </a:pP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예측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모델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구현</a:t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ctr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예측된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음식에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재료와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레시피</a:t>
            </a:r>
            <a:r>
              <a:rPr lang="en-US" sz="26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/>
                </a:solidFill>
                <a:ea typeface="Pretendard Regular"/>
              </a:rPr>
              <a:t>확인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77900" y="1524000"/>
            <a:ext cx="164846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데이터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수집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26800" y="3454400"/>
            <a:ext cx="6159500" cy="495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다양한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소스를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통한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포괄적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데이터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수집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65200" y="3149600"/>
            <a:ext cx="9753600" cy="2946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226800" y="4229100"/>
            <a:ext cx="6146800" cy="1511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AI Hub: </a:t>
            </a:r>
            <a:r>
              <a:rPr lang="ko-KR" sz="26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고품질</a:t>
            </a:r>
            <a:r>
              <a:rPr lang="en-US" sz="26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음식</a:t>
            </a:r>
            <a:r>
              <a:rPr lang="en-US" sz="26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이미지</a:t>
            </a:r>
          </a:p>
          <a:p>
            <a:pPr algn="l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웹</a:t>
            </a:r>
            <a:r>
              <a:rPr lang="en-US" sz="26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크롤링</a:t>
            </a:r>
            <a:r>
              <a:rPr lang="en-US" sz="26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6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레시피</a:t>
            </a:r>
            <a:r>
              <a:rPr lang="en-US" sz="26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데이터</a:t>
            </a:r>
          </a:p>
          <a:p>
            <a:pPr algn="l" lvl="0">
              <a:lnSpc>
                <a:spcPct val="132800"/>
              </a:lnSpc>
            </a:pPr>
            <a:r>
              <a:rPr lang="en-US" sz="26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6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사용자</a:t>
            </a:r>
            <a:r>
              <a:rPr lang="en-US" sz="26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입력</a:t>
            </a:r>
            <a:r>
              <a:rPr lang="en-US" sz="26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6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개인</a:t>
            </a:r>
            <a:r>
              <a:rPr lang="en-US" sz="26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6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정보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7900" y="6578600"/>
            <a:ext cx="16408400" cy="4953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음식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이미지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레시피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사용자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정보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수집</a:t>
            </a:r>
            <a:r>
              <a:rPr lang="en-US" sz="2800" b="false" i="false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800" b="false" i="false" u="none" strike="noStrike">
                <a:solidFill>
                  <a:srgbClr val="000000"/>
                </a:solidFill>
                <a:ea typeface="Pretendard SemiBold"/>
              </a:rPr>
              <a:t>방법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7900" y="7404100"/>
            <a:ext cx="16395700" cy="2743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1.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음식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이미지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: AI Hub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에서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150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가지의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음식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이미지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수집</a:t>
            </a:r>
          </a:p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 train: 105000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장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(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음식당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700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장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)</a:t>
            </a:r>
          </a:p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 test:  21000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장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(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음식당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140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장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)</a:t>
            </a:r>
          </a:p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 validation: 21000wkd (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음식당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140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장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)</a:t>
            </a:r>
          </a:p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2.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레시피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만개의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레시피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사이트에서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150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종의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레시피와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재료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데이터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크롤링</a:t>
            </a:r>
          </a:p>
          <a:p>
            <a:pPr algn="l" lvl="0">
              <a:lnSpc>
                <a:spcPct val="132800"/>
              </a:lnSpc>
            </a:pP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3.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사용자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정보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: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회원가입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시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필수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정보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입력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(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나이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선호하는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맛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,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알레르기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등</a:t>
            </a:r>
            <a:r>
              <a:rPr lang="en-US" sz="23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55700" y="1854200"/>
            <a:ext cx="5372100" cy="10668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데이터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전처리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200900" y="1803400"/>
            <a:ext cx="9931400" cy="3860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283200" y="6413500"/>
            <a:ext cx="711200" cy="711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155700" y="6680200"/>
            <a:ext cx="39243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정규화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5700" y="7366000"/>
            <a:ext cx="4902200" cy="2184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ResNet101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모델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preprocess_input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적용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픽셀값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조정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(-1 ~ 1)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학습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안정성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향상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모델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일반화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개선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1252200" y="6477000"/>
            <a:ext cx="673100" cy="6731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7073900" y="6680200"/>
            <a:ext cx="39243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크기</a:t>
            </a: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통일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073900" y="7366000"/>
            <a:ext cx="4902200" cy="17399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목표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크기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: (256, 256)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비율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유지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리사이징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일관된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입력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보장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계산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효율성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증대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04800" y="6705600"/>
            <a:ext cx="34671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batch size </a:t>
            </a:r>
            <a:r>
              <a:rPr lang="ko-KR" sz="2400" b="false" i="false" u="none" strike="noStrike">
                <a:solidFill>
                  <a:srgbClr val="000000"/>
                </a:solidFill>
                <a:ea typeface="Pretendard Bold"/>
              </a:rPr>
              <a:t>조절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04800" y="7391400"/>
            <a:ext cx="4191000" cy="393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batch size: 16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6408400" y="6413500"/>
            <a:ext cx="723900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55700" y="1778000"/>
            <a:ext cx="16129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CNN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모델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선택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20200" y="3441700"/>
            <a:ext cx="48133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VGG (Visual Geometry Group)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20200" y="4178300"/>
            <a:ext cx="84582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간단한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구조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(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연속된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3x3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컨볼루션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필터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)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이미지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분류에서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높은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성능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달성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accuracy: 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Train 88%, Test 34%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5700" y="3441700"/>
            <a:ext cx="48133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EfficientNet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5700" y="4178300"/>
            <a:ext cx="78232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모델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크기와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연산량을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효율적으로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조절하여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높은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성능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유지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accuracy: Train 89%, Test 61%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5700" y="5842000"/>
            <a:ext cx="48133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ResNet50, ResNet101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55700" y="6591300"/>
            <a:ext cx="7823200" cy="838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딥러닝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모델의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깊이를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증가시키면서도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성능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저하를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해결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accuracy: 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Train 95%, Test 70%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41900" y="8712200"/>
            <a:ext cx="9055100" cy="520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9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최종적으로</a:t>
            </a:r>
            <a:r>
              <a:rPr lang="en-US" sz="2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성능이</a:t>
            </a:r>
            <a:r>
              <a:rPr lang="en-US" sz="2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가장</a:t>
            </a:r>
            <a:r>
              <a:rPr lang="en-US" sz="2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좋게</a:t>
            </a:r>
            <a:r>
              <a:rPr lang="en-US" sz="2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나온</a:t>
            </a:r>
            <a:r>
              <a:rPr lang="en-US" sz="2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ResNet101 </a:t>
            </a:r>
            <a:r>
              <a:rPr lang="ko-KR" sz="29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모델</a:t>
            </a:r>
            <a:r>
              <a:rPr lang="en-US" sz="29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9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선택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55700" y="1778000"/>
            <a:ext cx="16129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CNN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모델</a:t>
            </a: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 </a:t>
            </a:r>
            <a:r>
              <a:rPr lang="ko-KR" sz="6000" b="false" i="false" u="none" strike="noStrike">
                <a:solidFill>
                  <a:srgbClr val="000000"/>
                </a:solidFill>
                <a:ea typeface="Noto Serif CJK KR Bold"/>
              </a:rPr>
              <a:t>구조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69400" y="3695700"/>
            <a:ext cx="8902700" cy="5727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" y="3441700"/>
            <a:ext cx="4813300" cy="4191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400" b="false" i="false" u="none" strike="noStrike">
                <a:solidFill>
                  <a:srgbClr val="000000"/>
                </a:solidFill>
                <a:latin typeface="Pretendard Bold"/>
              </a:rPr>
              <a:t>ResNet101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5700" y="4178300"/>
            <a:ext cx="7518400" cy="53086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ResNet101 (Pretrained Model)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- ImageNet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으로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사전학습된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CNN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계층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- include_top=False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기존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Fully Connected Layer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제거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초기에는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trainable=False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고정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-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새로운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Fully Connected Layer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- GlobalAveragePooling2D()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 → CNN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출력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차원을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줄이면서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Fully Connected Layer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연결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- Dense(256, activation='relu') 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 → 256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뉴런의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Fully Connected Layer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- Dropout(0.4) →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과적합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방지</a:t>
            </a:r>
          </a:p>
          <a:p>
            <a:pPr algn="l" lvl="0">
              <a:lnSpc>
                <a:spcPct val="132800"/>
              </a:lnSpc>
            </a:pP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  - Dense(150, activation='softmax') → 150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개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음식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클래스</a:t>
            </a:r>
            <a:r>
              <a:rPr lang="en-US" sz="22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2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분류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52900" y="5638800"/>
            <a:ext cx="9994900" cy="40894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55700" y="1778000"/>
            <a:ext cx="161290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Feature Extraction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5700" y="3517900"/>
            <a:ext cx="9753600" cy="14097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사전학습된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ResNet101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의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CNN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계층을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활용하여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이미지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특징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추출</a:t>
            </a:r>
          </a:p>
          <a:p>
            <a:pPr algn="l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Fully Connected Layer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만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새롭게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학습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(CNN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계층은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 </a:t>
            </a:r>
            <a:r>
              <a:rPr lang="ko-KR" sz="2400" b="false" i="false" u="none" strike="noStrike">
                <a:solidFill>
                  <a:srgbClr val="000000">
                    <a:alpha val="80000"/>
                  </a:srgbClr>
                </a:solidFill>
                <a:ea typeface="Pretendard Regular"/>
              </a:rPr>
              <a:t>고정</a:t>
            </a:r>
            <a:r>
              <a:rPr lang="en-US" sz="2400" b="false" i="false" u="none" strike="noStrike">
                <a:solidFill>
                  <a:srgbClr val="000000">
                    <a:alpha val="80000"/>
                  </a:srgbClr>
                </a:solidFill>
                <a:latin typeface="Pretendard Regular"/>
              </a:rPr>
              <a:t>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3000" y="2908300"/>
            <a:ext cx="10147300" cy="19812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Feature Extraction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단계에서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고정했던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ResNet101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의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일부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레이어를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학습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가능하게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변경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새로운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데이터에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맞게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CNN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가중치를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미세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조정</a:t>
            </a:r>
          </a:p>
          <a:p>
            <a:pPr algn="l" lvl="0">
              <a:lnSpc>
                <a:spcPct val="132800"/>
              </a:lnSpc>
            </a:pP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학습률을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낮게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설정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(learning_rate=0.0001)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하여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기존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가중치를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크게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변경하지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않도록</a:t>
            </a:r>
            <a:r>
              <a:rPr lang="en-US" sz="2000" b="false" i="false" u="none" strike="noStrike">
                <a:solidFill>
                  <a:srgbClr val="000000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000000"/>
                </a:solidFill>
                <a:ea typeface="Pretendard Regular"/>
              </a:rPr>
              <a:t>조절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43000" y="1282700"/>
            <a:ext cx="10096500" cy="1066800"/>
          </a:xfrm>
          <a:prstGeom prst="rect">
            <a:avLst/>
          </a:prstGeom>
        </p:spPr>
        <p:txBody>
          <a:bodyPr anchor="b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Noto Serif CJK KR Bold"/>
              </a:rPr>
              <a:t>Fine-tuning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85700" y="5943600"/>
            <a:ext cx="3568700" cy="2730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매우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낮은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학습률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사용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일반적으로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1e-4 ~ 1e-5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점진적인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가중치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조정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급격한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변화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방지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안정적인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학습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진행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기존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지식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보존</a:t>
            </a:r>
          </a:p>
          <a:p>
            <a:pPr algn="ctr" lvl="0">
              <a:lnSpc>
                <a:spcPct val="116199"/>
              </a:lnSpc>
            </a:pP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-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새로운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특징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학습</a:t>
            </a:r>
            <a:r>
              <a:rPr lang="en-US" sz="2200" b="false" i="false" u="none" strike="noStrike" spc="-100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200" b="false" i="false" u="none" strike="noStrike" spc="-100">
                <a:solidFill>
                  <a:srgbClr val="FFFFFF"/>
                </a:solidFill>
                <a:ea typeface="Pretendard Regular"/>
              </a:rPr>
              <a:t>균형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0">
            <a:off x="0" y="-12700"/>
            <a:ext cx="18440400" cy="6985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65600" y="5588000"/>
            <a:ext cx="9969500" cy="41656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635000" y="266700"/>
            <a:ext cx="22225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1300" b="false" i="false" u="none" strike="noStrike" spc="100">
                <a:solidFill>
                  <a:srgbClr val="ECE3D9"/>
                </a:solidFill>
                <a:latin typeface="Noto Serif CJK KR Medium"/>
              </a:rPr>
              <a:t>Business Strategy 2055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